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600" dirty="0"/>
              <a:t>344 households were supported to move to permanent</a:t>
            </a:r>
            <a:r>
              <a:rPr lang="en-US" sz="2600" baseline="0" dirty="0"/>
              <a:t> housing</a:t>
            </a:r>
            <a:endParaRPr lang="en-US" sz="2600" dirty="0"/>
          </a:p>
        </c:rich>
      </c:tx>
      <c:layout>
        <c:manualLayout>
          <c:xMode val="edge"/>
          <c:yMode val="edge"/>
          <c:x val="0.12719806763285024"/>
          <c:y val="1.7511854974263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Clients Served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CF-4C23-98FB-2D1CE372B2C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CF-4C23-98FB-2D1CE372B2C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28E-4A92-BBDE-4E7A08A549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241 households with children </c:v>
                </c:pt>
                <c:pt idx="1">
                  <c:v>85 single adults</c:v>
                </c:pt>
                <c:pt idx="2">
                  <c:v>18 young adults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</c:v>
                </c:pt>
                <c:pt idx="1">
                  <c:v>0.25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D-42EE-AD26-848558DBE6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Types of Permanent Housing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Types of Permanent Housing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EE-4A38-B435-A743C85F3A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EE-4A38-B435-A743C85F3A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C1-4BE3-B691-BA7D2913544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EEE-4A38-B435-A743C85F3A9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EEE-4A38-B435-A743C85F3A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2"/>
                <c:pt idx="0">
                  <c:v>Subsidized</c:v>
                </c:pt>
                <c:pt idx="1">
                  <c:v>Market Rate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0.52</c:v>
                </c:pt>
                <c:pt idx="1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84-4A6A-A96A-49E78AE414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25539417627144434"/>
          <c:y val="0.86887014523004236"/>
          <c:w val="0.49041937692571036"/>
          <c:h val="0.111685895857441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/>
              <a:t>$210,000 Total Grant Funds Spent  </a:t>
            </a:r>
          </a:p>
          <a:p>
            <a:pPr>
              <a:defRPr sz="3600"/>
            </a:pPr>
            <a:r>
              <a:rPr lang="en-US" sz="2000" dirty="0"/>
              <a:t> </a:t>
            </a:r>
            <a:r>
              <a:rPr lang="en-US" sz="2000" baseline="0" dirty="0"/>
              <a:t>. </a:t>
            </a:r>
            <a:endParaRPr lang="en-US" sz="2000" dirty="0"/>
          </a:p>
        </c:rich>
      </c:tx>
      <c:layout>
        <c:manualLayout>
          <c:xMode val="edge"/>
          <c:yMode val="edge"/>
          <c:x val="0.18241545893719804"/>
          <c:y val="1.7511854974263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210,000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EEF-4680-A5A3-B42EE015FB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EEF-4680-A5A3-B42EE015FB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EEF-4680-A5A3-B42EE015FB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EEF-4680-A5A3-B42EE015FBF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Furniture</c:v>
                </c:pt>
                <c:pt idx="1">
                  <c:v>Rental Support</c:v>
                </c:pt>
                <c:pt idx="2">
                  <c:v>Staffing</c:v>
                </c:pt>
                <c:pt idx="3">
                  <c:v>Utility Arrearages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0.56999999999999995</c:v>
                </c:pt>
                <c:pt idx="2">
                  <c:v>0.27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50-4F35-9914-F2695AC9F5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8B95-5CE3-4187-98E8-1AE1A5EE7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502312-F3D3-4C8D-96DF-E2F6C8AFE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1CBB8-16DE-48BE-B64D-95F86C9C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082AC-A253-4BEB-8EF9-84F8FB36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73602-AD55-418D-953F-09CAB9120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3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E5CA-3659-4D42-B4E7-86517CAC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00D3B-B3B9-4A36-8730-8A7836635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CB399-89E4-4507-AA40-2FF61C4A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83EB7-56C1-4450-BA3D-4E9B3F7D4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ED421-0CEE-47D5-96A3-EC6A223D6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3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9FF6AA-09C1-4821-A198-D7E7672CF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5E79E-A7DE-4607-9753-0B754FC07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9C129-2CD9-4860-B849-A12D64C7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0E5EE-D1F1-4CC9-B759-B054370BE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954C5-193F-4010-B5FF-8DFCE70B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2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432E6-B47C-4764-A8F0-4E66CB574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21D77-7537-4377-9668-A1DF639CC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0781B-4CE8-4076-B7F3-994335F74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FA9FB-0A93-4BA8-A55C-5DB0E06BB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C8C08-B2CA-4A72-8511-4F9FA253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8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F45B-141D-4FD8-86E6-599F4B060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618BF-00B1-4B2A-8E8F-311DF068B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7D2BB-13A0-4374-9741-B1C9E0F6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C865E-CB15-453D-AD8A-9BEB2EEF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4CD6-EA5A-434B-A6F6-4D6766AB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3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172AA-D667-42A6-A1A5-CDBB6275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E394-34D1-43EC-9E16-E48343426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AC03AA-8009-4BE8-894D-120F73BAB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5E760-B182-469B-A635-8D46B73E6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E7D4C-68D7-495C-8DC4-81D92505F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2A25D-15F6-4BE2-9085-86BEB8B4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4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BFC7F-9616-4B10-9FCC-9ADA3624C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2BC59-1CA0-4D30-A13E-714620D57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242EA8-49BD-46C5-A0A0-2715560F9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810C99-AD38-4285-B7F7-1AA5B2305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0BE029-C665-433A-9057-ABECB19F2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9F990C-AFDC-4C9A-8497-2F2C269D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F8EF35-1727-4181-BE9A-65BCADAC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ACB39-32DF-4294-AD6D-1D3585EA3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9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9AF18-A478-48F8-BA5E-A8A3D7E2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1EF99C-32BC-49AF-8E59-538B45A3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9BB3CA-802F-4CA6-A3C0-14416C90B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78311-10E7-41C0-92AC-0FE5151A8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3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42657A-229F-4066-9B11-8C7C35E83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79A341-325E-4A4F-AF25-41BEAF107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60C8C7-CD99-46A9-A194-1D573BE42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5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1B42E-77BB-4B26-8724-D71E1C728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BD730-DAD7-48F9-BE63-6737F8340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8DBD8-46B5-4C0A-A907-C9BD15B5E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D3DD7-204C-4F82-BBDC-04371DE62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4F931-2F95-4448-86C1-419FEBE0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0E9B1-7DED-4434-941C-84315F7FE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9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EF96-498D-48B4-A52B-737252149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8A8F8-ABAB-4D4B-B1A2-F9A19D648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6301D4-8CA4-498A-8173-E23EDA54E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C8059-179E-4F5C-B561-FC24FDC85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865DD-3C90-48E8-AB93-AAE79AB3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E229D-46A2-464F-9E8C-3CF8240D5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1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B95F91-354B-4487-AEAB-066C41E44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8CFBF-DBE2-41E9-B698-619B4C430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83DFD-DC06-4DEB-87DA-924D32CA3E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1605-30AE-4594-BB92-8B0C408DC1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9FE36-AE49-42BA-AE58-8A1672DFC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8872C-7AE7-469A-8025-C1095703D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131A5-B349-40B1-A27D-4C0DDBC3A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1710-1C58-4A88-8852-67DF72F5D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/>
              <a:t>HAFI GRANTEE OUTCOMES FY24</a:t>
            </a:r>
            <a:br>
              <a:rPr lang="en-US" dirty="0"/>
            </a:br>
            <a:r>
              <a:rPr lang="en-US" sz="2000" u="sng" dirty="0"/>
              <a:t> 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10AAE78-2021-4772-ABDB-77F40E49FA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293542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690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09110-FDD5-4A8E-AAE2-9DA9707BE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539"/>
            <a:ext cx="10515600" cy="181946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/>
              <a:t>HAFI GRANTEE OUTCOMES FY24</a:t>
            </a:r>
            <a:br>
              <a:rPr lang="en-US" dirty="0"/>
            </a:br>
            <a:r>
              <a:rPr lang="en-US" sz="3600" dirty="0"/>
              <a:t>HAFI Funds Support Participants Moving into a Mix of Subsidized and Market Rate Housing</a:t>
            </a:r>
            <a:br>
              <a:rPr lang="en-US" sz="3600" dirty="0"/>
            </a:br>
            <a:endParaRPr lang="en-US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02FA9C8-FA79-439A-92D6-9E7A21EED7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446009"/>
              </p:ext>
            </p:extLst>
          </p:nvPr>
        </p:nvGraphicFramePr>
        <p:xfrm>
          <a:off x="838200" y="2258007"/>
          <a:ext cx="10515600" cy="3918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830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B2363-C7A1-4D26-987C-38B628DF7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HAFI GRANTEE OUTCOMES FY24</a:t>
            </a:r>
            <a:br>
              <a:rPr lang="en-US" sz="4800" dirty="0"/>
            </a:br>
            <a:r>
              <a:rPr lang="en-US" sz="4000" dirty="0"/>
              <a:t>How Were Grant Funds Spent? </a:t>
            </a:r>
            <a:endParaRPr lang="en-US" sz="4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56AAE61-D436-4806-A71C-F6C93D0CFB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687744"/>
              </p:ext>
            </p:extLst>
          </p:nvPr>
        </p:nvGraphicFramePr>
        <p:xfrm>
          <a:off x="838200" y="187730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43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8897D-97EA-48D4-ADE8-EDF2025EB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HAFI Grantee Outcomes FY24</a:t>
            </a:r>
            <a:br>
              <a:rPr lang="en-US" b="1" dirty="0"/>
            </a:br>
            <a:r>
              <a:rPr lang="en-US" b="1" dirty="0"/>
              <a:t>Trans Resilience Fund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AE7A5-9E2E-4CA4-BF49-082928D80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4833355"/>
          </a:xfrm>
        </p:spPr>
        <p:txBody>
          <a:bodyPr>
            <a:normAutofit/>
          </a:bodyPr>
          <a:lstStyle/>
          <a:p>
            <a:endParaRPr lang="en-US" sz="1200" dirty="0"/>
          </a:p>
          <a:p>
            <a:pPr algn="l"/>
            <a:endParaRPr lang="en-US" sz="2400" dirty="0">
              <a:solidFill>
                <a:srgbClr val="222222"/>
              </a:solidFill>
              <a:cs typeface="Calibri Light" panose="020F0302020204030204" pitchFamily="34" charset="0"/>
            </a:endParaRPr>
          </a:p>
          <a:p>
            <a:pPr algn="l"/>
            <a:r>
              <a:rPr lang="en-US" sz="2400" dirty="0">
                <a:solidFill>
                  <a:srgbClr val="222222"/>
                </a:solidFill>
                <a:cs typeface="Calibri Light" panose="020F0302020204030204" pitchFamily="34" charset="0"/>
              </a:rPr>
              <a:t>In September 2023, the HAFI Board approved a one year grant to the Trans Resilience Fund, a pooled fund using a participatory grantmaking process, sponsored by the Gender Justice Fund.  A committee of trans and non-binary community members set grant guidelines and made funding decisions. In FY2024, the Trans Resilience Fund made 11 grants, including five that included housing support:</a:t>
            </a:r>
          </a:p>
          <a:p>
            <a:pPr lvl="1"/>
            <a:r>
              <a:rPr lang="en-US" i="0" dirty="0">
                <a:solidFill>
                  <a:srgbClr val="222222"/>
                </a:solidFill>
                <a:effectLst/>
                <a:cs typeface="Calibri Light" panose="020F0302020204030204" pitchFamily="34" charset="0"/>
              </a:rPr>
              <a:t>Ark of Safety </a:t>
            </a:r>
          </a:p>
          <a:p>
            <a:pPr lvl="1"/>
            <a:r>
              <a:rPr lang="en-US" dirty="0">
                <a:solidFill>
                  <a:srgbClr val="222222"/>
                </a:solidFill>
                <a:cs typeface="Calibri Light" panose="020F0302020204030204" pitchFamily="34" charset="0"/>
              </a:rPr>
              <a:t>Attic Youth Center</a:t>
            </a:r>
          </a:p>
          <a:p>
            <a:pPr lvl="1"/>
            <a:r>
              <a:rPr lang="en-US" dirty="0">
                <a:solidFill>
                  <a:srgbClr val="222222"/>
                </a:solidFill>
                <a:cs typeface="Calibri Light" panose="020F0302020204030204" pitchFamily="34" charset="0"/>
              </a:rPr>
              <a:t>Eastern PA Trans Equity Project </a:t>
            </a:r>
          </a:p>
          <a:p>
            <a:pPr lvl="1"/>
            <a:r>
              <a:rPr lang="en-US" dirty="0">
                <a:solidFill>
                  <a:srgbClr val="222222"/>
                </a:solidFill>
                <a:cs typeface="Calibri Light" panose="020F0302020204030204" pitchFamily="34" charset="0"/>
              </a:rPr>
              <a:t>The Welcome Project PA </a:t>
            </a:r>
          </a:p>
          <a:p>
            <a:pPr lvl="1"/>
            <a:r>
              <a:rPr lang="en-US" i="0" dirty="0">
                <a:solidFill>
                  <a:srgbClr val="222222"/>
                </a:solidFill>
                <a:effectLst/>
                <a:cs typeface="Calibri Light" panose="020F0302020204030204" pitchFamily="34" charset="0"/>
              </a:rPr>
              <a:t>Valley Youth House- Pride Program  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795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159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HAFI GRANTEE OUTCOMES FY24  </vt:lpstr>
      <vt:lpstr>HAFI GRANTEE OUTCOMES FY24 HAFI Funds Support Participants Moving into a Mix of Subsidized and Market Rate Housing </vt:lpstr>
      <vt:lpstr>HAFI GRANTEE OUTCOMES FY24 How Were Grant Funds Spent? </vt:lpstr>
      <vt:lpstr>HAFI Grantee Outcomes FY24 Trans Resilience Fund grant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HAFI GRANTEE OUTCOMES FY17</dc:title>
  <dc:creator>Janet Kroll</dc:creator>
  <cp:lastModifiedBy>Jan Kroll</cp:lastModifiedBy>
  <cp:revision>85</cp:revision>
  <cp:lastPrinted>2024-08-05T20:34:06Z</cp:lastPrinted>
  <dcterms:created xsi:type="dcterms:W3CDTF">2018-05-06T20:06:04Z</dcterms:created>
  <dcterms:modified xsi:type="dcterms:W3CDTF">2024-08-08T15:11:20Z</dcterms:modified>
</cp:coreProperties>
</file>